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1CCA610-0F63-430B-B1EA-24EF75C49B8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22C88D-E9E4-497F-BAA7-BD1C275485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оформления расчетно-пояснительных записок к курсовому проектированию, НИРС, дипломному проектированию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507288" cy="1752600"/>
          </a:xfrm>
        </p:spPr>
        <p:txBody>
          <a:bodyPr/>
          <a:lstStyle/>
          <a:p>
            <a:r>
              <a:rPr lang="ru-RU" dirty="0" smtClean="0"/>
              <a:t>Руководитель </a:t>
            </a:r>
          </a:p>
          <a:p>
            <a:r>
              <a:rPr lang="ru-RU" dirty="0" smtClean="0"/>
              <a:t>методического семинара</a:t>
            </a:r>
          </a:p>
          <a:p>
            <a:r>
              <a:rPr lang="ru-RU" dirty="0"/>
              <a:t>к</a:t>
            </a:r>
            <a:r>
              <a:rPr lang="ru-RU" dirty="0" smtClean="0"/>
              <a:t>афедры Э9 				Симакова Е.Н.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73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использованных источников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ГОСТ </a:t>
            </a:r>
            <a:r>
              <a:rPr lang="ru-RU" dirty="0" smtClean="0"/>
              <a:t>7.1-2003 Библиографическая </a:t>
            </a:r>
            <a:r>
              <a:rPr lang="ru-RU" dirty="0"/>
              <a:t>запись. Библиографическое описание. Общие требования и правила составления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63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ru-RU" dirty="0" smtClean="0"/>
              <a:t>Правила оформления отчета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dirty="0"/>
              <a:t>1. Отчет о НИР должен быть выполнен любым печатным способом </a:t>
            </a:r>
            <a:r>
              <a:rPr lang="ru-RU" dirty="0" smtClean="0"/>
              <a:t>на </a:t>
            </a:r>
            <a:r>
              <a:rPr lang="ru-RU" dirty="0"/>
              <a:t>одной стороне листа белой бумаги формата А4 через полтора интервала. Цвет шрифта должен быть черным, высота букв, цифр и других знаков - не менее 1,8 мм (кегль не менее 12). Полужирный шрифт не применяется.</a:t>
            </a:r>
          </a:p>
          <a:p>
            <a:pPr marL="109728" indent="0" algn="just">
              <a:buNone/>
            </a:pPr>
            <a:r>
              <a:rPr lang="ru-RU" dirty="0" smtClean="0"/>
              <a:t>	Текст </a:t>
            </a:r>
            <a:r>
              <a:rPr lang="ru-RU" dirty="0"/>
              <a:t>отчета следует печатать, соблюдая следующие размеры полей: правое - не менее 10 мм, верхнее и нижнее - не менее 20 мм, левое - не менее 30 мм.</a:t>
            </a:r>
          </a:p>
          <a:p>
            <a:pPr marL="109728" indent="0" algn="just">
              <a:buNone/>
            </a:pPr>
            <a:r>
              <a:rPr lang="ru-RU" dirty="0" smtClean="0"/>
              <a:t>	Разрешается </a:t>
            </a:r>
            <a:r>
              <a:rPr lang="ru-RU" dirty="0"/>
              <a:t>использовать компьютерные возможности акцентирования внимания на определенных терминах, формулах, теоремах, применяя шрифты разной гарнитуры.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941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ru-RU" dirty="0"/>
              <a:t>2. Наименования структурных элементов отчета «СПИСОК ИСПОЛНИТЕЛЕЙ», «РЕФЕРАТ», «СОДЕРЖАНИЕ», «ОПРЕДЕЛЕНИЯ», «ОБОЗНАЧЕНИЯ И СОКРАЩЕНИЯ», «ВВЕДЕНИЕ», «ЗАКЛЮЧЕНИЕ», «СПИСОК ИСПОЛЬЗОВАННЫХ ИСТОЧНИКОВ», «ПРИЛОЖЕНИЕ» служат заголовками структурных элементов отчета. Заголовки структурных элементов следует располагать в середине строки без точки в конце и печатать прописными буквами, не подчеркивая</a:t>
            </a:r>
            <a:r>
              <a:rPr lang="ru-RU" dirty="0" smtClean="0"/>
              <a:t>.</a:t>
            </a:r>
          </a:p>
          <a:p>
            <a:pPr marL="109728" indent="0" algn="just">
              <a:buNone/>
            </a:pPr>
            <a:r>
              <a:rPr lang="ru-RU" dirty="0"/>
              <a:t>3. Страницы отчета следует нумеровать арабскими цифрами, соблюдая сквозную нумерацию по всему тексту отчета. Номер страницы проставляют в центре нижней части листа без </a:t>
            </a:r>
            <a:r>
              <a:rPr lang="ru-RU" dirty="0" smtClean="0"/>
              <a:t>точки. Титульный </a:t>
            </a:r>
            <a:r>
              <a:rPr lang="ru-RU" dirty="0"/>
              <a:t>лист включают в общую нумерацию страниц отчета. Номер страницы на титульном листе не проставляют.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90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/>
              <a:t>ГОСТ 7.32-2001 </a:t>
            </a:r>
            <a:r>
              <a:rPr lang="ru-RU" b="1" dirty="0" smtClean="0"/>
              <a:t>Отчет </a:t>
            </a:r>
            <a:r>
              <a:rPr lang="ru-RU" b="1" dirty="0"/>
              <a:t>о научно-исследовательской работе. Структура и правила оформления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b="1" dirty="0"/>
              <a:t>Структурные элементы отчета</a:t>
            </a:r>
          </a:p>
          <a:p>
            <a:r>
              <a:rPr lang="ru-RU" dirty="0" smtClean="0"/>
              <a:t>- </a:t>
            </a:r>
            <a:r>
              <a:rPr lang="ru-RU" b="1" dirty="0"/>
              <a:t>титульный лист;</a:t>
            </a:r>
            <a:endParaRPr lang="ru-RU" dirty="0"/>
          </a:p>
          <a:p>
            <a:r>
              <a:rPr lang="ru-RU" b="1" dirty="0"/>
              <a:t>-</a:t>
            </a:r>
            <a:r>
              <a:rPr lang="ru-RU" dirty="0"/>
              <a:t> </a:t>
            </a:r>
            <a:r>
              <a:rPr lang="ru-RU" b="1" dirty="0"/>
              <a:t>список исполнителей;</a:t>
            </a:r>
            <a:endParaRPr lang="ru-RU" dirty="0"/>
          </a:p>
          <a:p>
            <a:r>
              <a:rPr lang="ru-RU" b="1" dirty="0"/>
              <a:t>-</a:t>
            </a:r>
            <a:r>
              <a:rPr lang="ru-RU" dirty="0"/>
              <a:t> </a:t>
            </a:r>
            <a:r>
              <a:rPr lang="ru-RU" b="1" dirty="0"/>
              <a:t>реферат;</a:t>
            </a:r>
            <a:endParaRPr lang="ru-RU" dirty="0"/>
          </a:p>
          <a:p>
            <a:r>
              <a:rPr lang="ru-RU" dirty="0"/>
              <a:t>- содержание;</a:t>
            </a:r>
          </a:p>
          <a:p>
            <a:r>
              <a:rPr lang="ru-RU" dirty="0"/>
              <a:t>- определения;</a:t>
            </a:r>
          </a:p>
          <a:p>
            <a:r>
              <a:rPr lang="ru-RU" dirty="0"/>
              <a:t>- обозначения и сокращения;</a:t>
            </a:r>
          </a:p>
          <a:p>
            <a:r>
              <a:rPr lang="ru-RU" dirty="0"/>
              <a:t>- </a:t>
            </a:r>
            <a:r>
              <a:rPr lang="ru-RU" b="1" dirty="0"/>
              <a:t>введение;</a:t>
            </a:r>
            <a:endParaRPr lang="ru-RU" dirty="0"/>
          </a:p>
          <a:p>
            <a:r>
              <a:rPr lang="ru-RU" b="1" dirty="0"/>
              <a:t>-</a:t>
            </a:r>
            <a:r>
              <a:rPr lang="ru-RU" dirty="0"/>
              <a:t> </a:t>
            </a:r>
            <a:r>
              <a:rPr lang="ru-RU" b="1" dirty="0"/>
              <a:t>основная часть;</a:t>
            </a:r>
            <a:endParaRPr lang="ru-RU" dirty="0"/>
          </a:p>
          <a:p>
            <a:r>
              <a:rPr lang="ru-RU" b="1" dirty="0"/>
              <a:t>-</a:t>
            </a:r>
            <a:r>
              <a:rPr lang="ru-RU" dirty="0"/>
              <a:t> </a:t>
            </a:r>
            <a:r>
              <a:rPr lang="ru-RU" b="1" dirty="0"/>
              <a:t>заключение;</a:t>
            </a:r>
            <a:endParaRPr lang="ru-RU" dirty="0"/>
          </a:p>
          <a:p>
            <a:r>
              <a:rPr lang="ru-RU" dirty="0"/>
              <a:t>- список использованных источников;</a:t>
            </a:r>
          </a:p>
          <a:p>
            <a:r>
              <a:rPr lang="ru-RU" dirty="0"/>
              <a:t>- приложения.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05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ru-RU" dirty="0" smtClean="0"/>
              <a:t>Титульный лист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>На титульном листе приводят следующие сведения:</a:t>
            </a:r>
          </a:p>
          <a:p>
            <a:r>
              <a:rPr lang="ru-RU" dirty="0"/>
              <a:t>- наименование вышестоящей организации;</a:t>
            </a:r>
          </a:p>
          <a:p>
            <a:r>
              <a:rPr lang="ru-RU" dirty="0"/>
              <a:t>- наименование организации-исполнителя НИР;</a:t>
            </a:r>
          </a:p>
          <a:p>
            <a:r>
              <a:rPr lang="ru-RU" dirty="0" smtClean="0"/>
              <a:t>- </a:t>
            </a:r>
            <a:r>
              <a:rPr lang="ru-RU" dirty="0"/>
              <a:t>наименование работы;</a:t>
            </a:r>
          </a:p>
          <a:p>
            <a:r>
              <a:rPr lang="ru-RU" dirty="0"/>
              <a:t>- наименование отчета;</a:t>
            </a:r>
          </a:p>
          <a:p>
            <a:r>
              <a:rPr lang="ru-RU" dirty="0"/>
              <a:t>- вид отчета (заключительный, промежуточный);</a:t>
            </a:r>
          </a:p>
          <a:p>
            <a:r>
              <a:rPr lang="ru-RU" dirty="0" smtClean="0"/>
              <a:t>- </a:t>
            </a:r>
            <a:r>
              <a:rPr lang="ru-RU" dirty="0"/>
              <a:t>должности, ученые степени, ученые звания, фамилии и инициалы </a:t>
            </a:r>
            <a:r>
              <a:rPr lang="ru-RU" dirty="0" smtClean="0"/>
              <a:t>руководителей </a:t>
            </a:r>
            <a:r>
              <a:rPr lang="ru-RU" dirty="0"/>
              <a:t>НИР;</a:t>
            </a:r>
          </a:p>
          <a:p>
            <a:r>
              <a:rPr lang="ru-RU" dirty="0"/>
              <a:t>- место и дату составления отчета</a:t>
            </a:r>
            <a:r>
              <a:rPr lang="ru-RU" dirty="0" smtClean="0"/>
              <a:t>.</a:t>
            </a:r>
          </a:p>
          <a:p>
            <a:pPr marL="109728" indent="0" algn="just">
              <a:buNone/>
            </a:pPr>
            <a:r>
              <a:rPr lang="ru-RU" dirty="0" smtClean="0"/>
              <a:t>	Если </a:t>
            </a:r>
            <a:r>
              <a:rPr lang="ru-RU" dirty="0"/>
              <a:t>отчет выполнен одним исполнителем, то его должность, ученую степень, ученое звание, фамилию и инициалы следует указывать на титульном листе отчета.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08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66800"/>
          </a:xfrm>
        </p:spPr>
        <p:txBody>
          <a:bodyPr/>
          <a:lstStyle/>
          <a:p>
            <a:r>
              <a:rPr lang="ru-RU" dirty="0" smtClean="0"/>
              <a:t>Реферат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	</a:t>
            </a:r>
            <a:r>
              <a:rPr lang="ru-RU" sz="2900" dirty="0" smtClean="0"/>
              <a:t>Реферат </a:t>
            </a:r>
            <a:r>
              <a:rPr lang="ru-RU" sz="2900" dirty="0"/>
              <a:t>должен содержать:</a:t>
            </a:r>
          </a:p>
          <a:p>
            <a:r>
              <a:rPr lang="ru-RU" sz="2900" dirty="0"/>
              <a:t>- сведения об объеме </a:t>
            </a:r>
            <a:r>
              <a:rPr lang="ru-RU" sz="2900" dirty="0" smtClean="0"/>
              <a:t>отчета:  </a:t>
            </a:r>
            <a:r>
              <a:rPr lang="ru-RU" sz="2900" b="1" dirty="0"/>
              <a:t>количестве иллюстраций</a:t>
            </a:r>
            <a:r>
              <a:rPr lang="ru-RU" sz="2900" dirty="0"/>
              <a:t>, </a:t>
            </a:r>
            <a:r>
              <a:rPr lang="ru-RU" sz="2900" b="1" dirty="0"/>
              <a:t>таблиц, приложений</a:t>
            </a:r>
            <a:r>
              <a:rPr lang="ru-RU" sz="2900" dirty="0"/>
              <a:t>, </a:t>
            </a:r>
            <a:r>
              <a:rPr lang="ru-RU" sz="2900" b="1" dirty="0"/>
              <a:t>количестве частей отчета</a:t>
            </a:r>
            <a:r>
              <a:rPr lang="ru-RU" sz="2900" dirty="0"/>
              <a:t>, </a:t>
            </a:r>
            <a:r>
              <a:rPr lang="ru-RU" sz="2900" b="1" dirty="0"/>
              <a:t>количестве использованных источников;</a:t>
            </a:r>
          </a:p>
          <a:p>
            <a:r>
              <a:rPr lang="ru-RU" sz="2900" dirty="0"/>
              <a:t>- перечень ключевых слов;</a:t>
            </a:r>
          </a:p>
          <a:p>
            <a:r>
              <a:rPr lang="ru-RU" sz="2900" dirty="0"/>
              <a:t>- текст реферата.</a:t>
            </a:r>
          </a:p>
          <a:p>
            <a:pPr marL="109728" indent="0" algn="just">
              <a:buNone/>
            </a:pPr>
            <a:r>
              <a:rPr lang="ru-RU" sz="2900" dirty="0" smtClean="0"/>
              <a:t>	Перечень </a:t>
            </a:r>
            <a:r>
              <a:rPr lang="ru-RU" sz="2900" dirty="0"/>
              <a:t>ключевых слов должен включать от 5 до 15 слов или словосочетаний из текста отчета, которые в наибольшей мере характеризуют его содержание и обеспечивают возможность информационного поиска. Ключевые слова приводятся в именительном падеже и печатаются прописными буквами в строку через запятые.</a:t>
            </a:r>
          </a:p>
          <a:p>
            <a:pPr marL="109728" indent="0">
              <a:buNone/>
            </a:pPr>
            <a:r>
              <a:rPr lang="ru-RU" sz="2900" dirty="0" smtClean="0"/>
              <a:t>	Текст </a:t>
            </a:r>
            <a:r>
              <a:rPr lang="ru-RU" sz="2900" dirty="0"/>
              <a:t>реферата должен отражать:</a:t>
            </a:r>
          </a:p>
          <a:p>
            <a:r>
              <a:rPr lang="ru-RU" sz="2900" dirty="0"/>
              <a:t>- объект исследования или разработки;</a:t>
            </a:r>
          </a:p>
          <a:p>
            <a:r>
              <a:rPr lang="ru-RU" sz="2900" dirty="0"/>
              <a:t>- цель работы;</a:t>
            </a:r>
          </a:p>
          <a:p>
            <a:r>
              <a:rPr lang="ru-RU" sz="2900" dirty="0"/>
              <a:t>- метод или методологию проведения работы;</a:t>
            </a:r>
          </a:p>
          <a:p>
            <a:r>
              <a:rPr lang="ru-RU" sz="2900" dirty="0"/>
              <a:t>- результаты работы и их новизну;</a:t>
            </a:r>
          </a:p>
          <a:p>
            <a:r>
              <a:rPr lang="ru-RU" sz="2900" dirty="0"/>
              <a:t>- основные конструктивные, технологические и технико-эксплуатационные характеристики;</a:t>
            </a:r>
          </a:p>
          <a:p>
            <a:r>
              <a:rPr lang="ru-RU" sz="2900" dirty="0"/>
              <a:t>- степень внедрения;</a:t>
            </a:r>
          </a:p>
          <a:p>
            <a:r>
              <a:rPr lang="ru-RU" sz="2900" dirty="0"/>
              <a:t>- рекомендации по внедрению или итоги внедрения результатов НИР;</a:t>
            </a:r>
          </a:p>
          <a:p>
            <a:r>
              <a:rPr lang="ru-RU" sz="2900" dirty="0"/>
              <a:t>- область применения;</a:t>
            </a:r>
          </a:p>
          <a:p>
            <a:r>
              <a:rPr lang="ru-RU" sz="2900" dirty="0"/>
              <a:t>- экономическую эффективность или значимость работы;</a:t>
            </a:r>
          </a:p>
          <a:p>
            <a:r>
              <a:rPr lang="ru-RU" sz="2900" dirty="0"/>
              <a:t>- прогнозные предположения о развитии объекта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37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/>
          <a:lstStyle/>
          <a:p>
            <a:r>
              <a:rPr lang="ru-RU" dirty="0" smtClean="0"/>
              <a:t>Пример оформления реферата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625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	РЕФЕРАТ</a:t>
            </a:r>
            <a:endParaRPr lang="ru-RU" dirty="0"/>
          </a:p>
          <a:p>
            <a:pPr marL="109728" indent="0" algn="just">
              <a:buNone/>
            </a:pPr>
            <a:r>
              <a:rPr lang="ru-RU" dirty="0" smtClean="0"/>
              <a:t>	Отчет </a:t>
            </a:r>
            <a:r>
              <a:rPr lang="ru-RU" dirty="0"/>
              <a:t>85 с., 2 ч., 24 рис., 12 табл., 50 источников, 2 прил.</a:t>
            </a:r>
          </a:p>
          <a:p>
            <a:pPr marL="109728" indent="0" algn="just">
              <a:buNone/>
            </a:pPr>
            <a:r>
              <a:rPr lang="ru-RU" dirty="0" smtClean="0"/>
              <a:t>	РАСХОДОМЕРНЫЕ </a:t>
            </a:r>
            <a:r>
              <a:rPr lang="ru-RU" dirty="0"/>
              <a:t>УСТАНОВКИ, ПОРШНЕВЫЕ РАСХОДОМЕРЫ, ТАХОМЕТРИЧЕСКИЕ РАСХОДОМЕРЫ, ИЗМЕРЕНИЕ, БОЛЬШИЕ РАСХОДЫ, ГАЗЫ</a:t>
            </a:r>
          </a:p>
          <a:p>
            <a:pPr marL="109728" indent="0" algn="just">
              <a:buNone/>
            </a:pPr>
            <a:r>
              <a:rPr lang="ru-RU" dirty="0" smtClean="0"/>
              <a:t>	Объектом </a:t>
            </a:r>
            <a:r>
              <a:rPr lang="ru-RU" dirty="0"/>
              <a:t>исследования являются поршневые установки для точного воспроизведения и измерения больших расходов газа.</a:t>
            </a:r>
          </a:p>
          <a:p>
            <a:pPr marL="109728" indent="0" algn="just">
              <a:buNone/>
            </a:pPr>
            <a:r>
              <a:rPr lang="ru-RU" dirty="0" smtClean="0"/>
              <a:t>	Цель </a:t>
            </a:r>
            <a:r>
              <a:rPr lang="ru-RU" dirty="0"/>
              <a:t>работы - разработка методики метрологических исследований установок и нестандартной аппаратуры для их осуществления.</a:t>
            </a:r>
          </a:p>
          <a:p>
            <a:pPr marL="109728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процессе работы проводились экспериментальные исследования отдельных составляющих и общей погрешности </a:t>
            </a:r>
            <a:r>
              <a:rPr lang="ru-RU" dirty="0" smtClean="0"/>
              <a:t>установок. В </a:t>
            </a:r>
            <a:r>
              <a:rPr lang="ru-RU" dirty="0"/>
              <a:t>результате исследования впервые были созданы две поршневые реверсивные </a:t>
            </a:r>
            <a:r>
              <a:rPr lang="ru-RU" dirty="0" err="1"/>
              <a:t>расходомерные</a:t>
            </a:r>
            <a:r>
              <a:rPr lang="ru-RU" dirty="0"/>
              <a:t> установки: первая на расходы до 0,07 м</a:t>
            </a:r>
            <a:r>
              <a:rPr lang="ru-RU" baseline="30000" dirty="0"/>
              <a:t>3</a:t>
            </a:r>
            <a:r>
              <a:rPr lang="ru-RU" dirty="0"/>
              <a:t>/с, вторая - до 0,33 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r>
              <a:rPr lang="ru-RU" dirty="0" smtClean="0"/>
              <a:t>/с. Основные </a:t>
            </a:r>
            <a:r>
              <a:rPr lang="ru-RU" dirty="0"/>
              <a:t>конструктивные и технико-эксплуатационные показатели: высокая точность измерения при больших значениях расхода </a:t>
            </a:r>
            <a:r>
              <a:rPr lang="ru-RU" dirty="0" smtClean="0"/>
              <a:t>газа. Степень </a:t>
            </a:r>
            <a:r>
              <a:rPr lang="ru-RU" dirty="0"/>
              <a:t>внедрения - вторая установка по разработанной методике аттестована как </a:t>
            </a:r>
            <a:r>
              <a:rPr lang="ru-RU" dirty="0" smtClean="0"/>
              <a:t>образцовая. Эффективность </a:t>
            </a:r>
            <a:r>
              <a:rPr lang="ru-RU" dirty="0"/>
              <a:t>установок определяется их малым влиянием на ход измеряемых процессов. Обе установки могут применяться для градуировки и поверки промышленных ротационных счетчиков газа, а также тахометрических расходомеров.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50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Содержание, определения, обозначения и сокращения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>
            <a:normAutofit fontScale="62500" lnSpcReduction="20000"/>
          </a:bodyPr>
          <a:lstStyle/>
          <a:p>
            <a:pPr marL="109728" indent="0" algn="just">
              <a:buNone/>
            </a:pPr>
            <a:r>
              <a:rPr lang="ru-RU" b="1" dirty="0"/>
              <a:t>	</a:t>
            </a:r>
            <a:r>
              <a:rPr lang="ru-RU" sz="2900" b="1" dirty="0" smtClean="0"/>
              <a:t>Содержание</a:t>
            </a:r>
            <a:endParaRPr lang="ru-RU" sz="2900" dirty="0"/>
          </a:p>
          <a:p>
            <a:pPr marL="109728" indent="0" algn="just">
              <a:buNone/>
            </a:pPr>
            <a:r>
              <a:rPr lang="ru-RU" sz="2900" dirty="0" smtClean="0"/>
              <a:t>	Содержание </a:t>
            </a:r>
            <a:r>
              <a:rPr lang="ru-RU" sz="2900" dirty="0"/>
              <a:t>включает введение, наименование всех разделов, подразделов, пунктов (если они имеют наименование), заключение, список использованных источников и наименование приложений с указанием номеров страниц, с которых начинаются эти элементы отчета о НИР.</a:t>
            </a:r>
          </a:p>
          <a:p>
            <a:pPr marL="109728" indent="0" algn="just">
              <a:buNone/>
            </a:pPr>
            <a:r>
              <a:rPr lang="ru-RU" sz="2900" dirty="0" smtClean="0"/>
              <a:t>	В </a:t>
            </a:r>
            <a:r>
              <a:rPr lang="ru-RU" sz="2900" dirty="0"/>
              <a:t>отчете о НИР объемом не более 10 страниц содержание допускается не составлять.</a:t>
            </a:r>
          </a:p>
          <a:p>
            <a:pPr marL="109728" indent="0" algn="just">
              <a:buNone/>
            </a:pPr>
            <a:r>
              <a:rPr lang="ru-RU" sz="2900" b="1" dirty="0" smtClean="0"/>
              <a:t>	Определения</a:t>
            </a:r>
            <a:endParaRPr lang="ru-RU" sz="2900" dirty="0"/>
          </a:p>
          <a:p>
            <a:pPr marL="109728" indent="0" algn="just">
              <a:buNone/>
            </a:pPr>
            <a:r>
              <a:rPr lang="ru-RU" sz="2900" dirty="0" smtClean="0"/>
              <a:t>	Структурный </a:t>
            </a:r>
            <a:r>
              <a:rPr lang="ru-RU" sz="2900" dirty="0"/>
              <a:t>элемент «Определения» содержит определения, необходимые для уточнения или установления терминов, используемых в НИР.</a:t>
            </a:r>
          </a:p>
          <a:p>
            <a:pPr marL="109728" indent="0" algn="just">
              <a:buNone/>
            </a:pPr>
            <a:r>
              <a:rPr lang="ru-RU" sz="2900" dirty="0" smtClean="0"/>
              <a:t>	Перечень </a:t>
            </a:r>
            <a:r>
              <a:rPr lang="ru-RU" sz="2900" dirty="0"/>
              <a:t>определений начинают со слов: «В настоящем отчете о НИР применяют следующие термины с соответствующими определениями».</a:t>
            </a:r>
          </a:p>
          <a:p>
            <a:pPr marL="109728" indent="0" algn="just">
              <a:buNone/>
            </a:pPr>
            <a:r>
              <a:rPr lang="ru-RU" sz="2900" b="1" dirty="0" smtClean="0"/>
              <a:t>	Обозначения </a:t>
            </a:r>
            <a:r>
              <a:rPr lang="ru-RU" sz="2900" b="1" dirty="0"/>
              <a:t>и сокращения</a:t>
            </a:r>
            <a:endParaRPr lang="ru-RU" sz="2900" dirty="0"/>
          </a:p>
          <a:p>
            <a:pPr marL="109728" indent="0" algn="just">
              <a:buNone/>
            </a:pPr>
            <a:r>
              <a:rPr lang="ru-RU" sz="2900" dirty="0" smtClean="0"/>
              <a:t>	Структурный </a:t>
            </a:r>
            <a:r>
              <a:rPr lang="ru-RU" sz="2900" dirty="0"/>
              <a:t>элемент «Обозначения и сокращения» содержит перечень обозначений и сокращений, применяемых в данном отчете о НИР.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0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ru-RU" dirty="0"/>
          </a:p>
          <a:p>
            <a:pPr marL="109728" indent="0" algn="just">
              <a:buNone/>
            </a:pPr>
            <a:r>
              <a:rPr lang="ru-RU" dirty="0" smtClean="0"/>
              <a:t>	Введение </a:t>
            </a:r>
            <a:r>
              <a:rPr lang="ru-RU" dirty="0"/>
              <a:t>должно содержать оценку современного состояния решаемой научно-технической проблемы, основание и исходные данные для разработки темы, обоснование необходимости проведения НИР, сведения о планируемом научно-техническом уровне разработки, о патентных исследованиях и выводы из них, сведения о метрологическом обеспечении НИР. Во введении должны быть показаны актуальность и новизна темы, связь данной работы с другими научно-исследовательскими работами.</a:t>
            </a:r>
          </a:p>
        </p:txBody>
      </p:sp>
    </p:spTree>
    <p:extLst>
      <p:ext uri="{BB962C8B-B14F-4D97-AF65-F5344CB8AC3E}">
        <p14:creationId xmlns:p14="http://schemas.microsoft.com/office/powerpoint/2010/main" val="297314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066800"/>
          </a:xfrm>
        </p:spPr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основной части отчета приводят данные, отражающие сущность, методику и основные результаты выполненной </a:t>
            </a:r>
            <a:r>
              <a:rPr lang="ru-RU" dirty="0" smtClean="0"/>
              <a:t>НИР. Основная </a:t>
            </a:r>
            <a:r>
              <a:rPr lang="ru-RU" dirty="0"/>
              <a:t>часть должна содержать:</a:t>
            </a:r>
          </a:p>
          <a:p>
            <a:pPr marL="109728" indent="0" algn="just">
              <a:buNone/>
            </a:pPr>
            <a:r>
              <a:rPr lang="ru-RU" dirty="0"/>
              <a:t>а) выбор направления исследований, включающий обоснование направления исследования, методы решения задач и их сравнительную оценку, описание выбранной общей методики проведения НИР;</a:t>
            </a:r>
          </a:p>
          <a:p>
            <a:pPr marL="109728" indent="0" algn="just">
              <a:buNone/>
            </a:pPr>
            <a:r>
              <a:rPr lang="ru-RU" dirty="0"/>
              <a:t>б) процесс теоретических и (или) экспериментальных исследований, включая определение характера и содержания теоретических исследований, методы исследований, методы расчета, обоснование необходимости проведения экспериментальных работ, принципы действия разработанных объектов, их характеристики;</a:t>
            </a:r>
          </a:p>
          <a:p>
            <a:pPr marL="109728" indent="0" algn="just">
              <a:buNone/>
            </a:pPr>
            <a:r>
              <a:rPr lang="ru-RU" dirty="0"/>
              <a:t>в) обобщение и оценку результатов </a:t>
            </a:r>
            <a:r>
              <a:rPr lang="ru-RU" dirty="0" smtClean="0"/>
              <a:t>исследований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13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dirty="0" smtClean="0"/>
              <a:t>	Заключение </a:t>
            </a:r>
            <a:r>
              <a:rPr lang="ru-RU" dirty="0"/>
              <a:t>должно содержать:</a:t>
            </a:r>
          </a:p>
          <a:p>
            <a:pPr marL="109728" indent="0" algn="just">
              <a:buNone/>
            </a:pPr>
            <a:r>
              <a:rPr lang="ru-RU" dirty="0"/>
              <a:t>- краткие выводы по результатам НИР или отдельных ее этапов;</a:t>
            </a:r>
          </a:p>
          <a:p>
            <a:pPr marL="109728" indent="0" algn="just">
              <a:buNone/>
            </a:pPr>
            <a:r>
              <a:rPr lang="ru-RU" dirty="0"/>
              <a:t>- оценку полноты решений поставленных задач;</a:t>
            </a:r>
          </a:p>
          <a:p>
            <a:pPr marL="109728" indent="0" algn="just">
              <a:buNone/>
            </a:pPr>
            <a:r>
              <a:rPr lang="ru-RU" dirty="0"/>
              <a:t>- разработку рекомендаций и исходных данных по конкретному использованию результатов НИР;</a:t>
            </a:r>
          </a:p>
          <a:p>
            <a:pPr marL="109728" indent="0" algn="just">
              <a:buNone/>
            </a:pPr>
            <a:r>
              <a:rPr lang="ru-RU" dirty="0"/>
              <a:t>- результаты оценки технико-экономической эффективности внедрения;</a:t>
            </a:r>
          </a:p>
          <a:p>
            <a:pPr marL="109728" indent="0" algn="just">
              <a:buNone/>
            </a:pPr>
            <a:r>
              <a:rPr lang="ru-RU" dirty="0"/>
              <a:t>- результаты оценки научно-технического уровня выполненной НИР в сравнении с лучшими достижениями в данной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85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</TotalTime>
  <Words>417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Правила оформления расчетно-пояснительных записок к курсовому проектированию, НИРС, дипломному проектированию</vt:lpstr>
      <vt:lpstr>ГОСТ 7.32-2001 Отчет о научно-исследовательской работе. Структура и правила оформления  </vt:lpstr>
      <vt:lpstr>Титульный лист</vt:lpstr>
      <vt:lpstr>Реферат</vt:lpstr>
      <vt:lpstr>Пример оформления реферата</vt:lpstr>
      <vt:lpstr>Содержание, определения, обозначения и сокращения</vt:lpstr>
      <vt:lpstr>Введение</vt:lpstr>
      <vt:lpstr>Основная часть</vt:lpstr>
      <vt:lpstr>Заключение</vt:lpstr>
      <vt:lpstr>Список использованных источников</vt:lpstr>
      <vt:lpstr>Правила оформления отчета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оформления расчетно-пояснительных записок к курсовому проектированию, НИРС, дипломному проектированию</dc:title>
  <dc:creator>Elena</dc:creator>
  <cp:lastModifiedBy>Elena</cp:lastModifiedBy>
  <cp:revision>4</cp:revision>
  <dcterms:created xsi:type="dcterms:W3CDTF">2015-01-21T05:57:14Z</dcterms:created>
  <dcterms:modified xsi:type="dcterms:W3CDTF">2015-01-21T06:36:24Z</dcterms:modified>
</cp:coreProperties>
</file>